
<file path=[Content_Types].xml><?xml version="1.0" encoding="utf-8"?>
<Types xmlns="http://schemas.openxmlformats.org/package/2006/content-types">
  <Default Extension="png" ContentType="image/png"/>
  <Default Extension="jfif" ContentType="image/jpe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60" r:id="rId3"/>
    <p:sldId id="258" r:id="rId4"/>
    <p:sldId id="268" r:id="rId5"/>
    <p:sldId id="269" r:id="rId6"/>
    <p:sldId id="274" r:id="rId7"/>
    <p:sldId id="273" r:id="rId8"/>
    <p:sldId id="270" r:id="rId9"/>
    <p:sldId id="271" r:id="rId10"/>
    <p:sldId id="264" r:id="rId11"/>
    <p:sldId id="266" r:id="rId12"/>
    <p:sldId id="265" r:id="rId13"/>
    <p:sldId id="263" r:id="rId14"/>
    <p:sldId id="267" r:id="rId15"/>
    <p:sldId id="275" r:id="rId16"/>
    <p:sldId id="276" r:id="rId1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21"/>
    <a:srgbClr val="C03B00"/>
    <a:srgbClr val="FFA075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732"/>
    <p:restoredTop sz="94703"/>
  </p:normalViewPr>
  <p:slideViewPr>
    <p:cSldViewPr snapToGrid="0" snapToObjects="1">
      <p:cViewPr varScale="1">
        <p:scale>
          <a:sx n="83" d="100"/>
          <a:sy n="83" d="100"/>
        </p:scale>
        <p:origin x="56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4B29A6-0765-9E4F-B8C2-067EB5AA6654}" type="datetimeFigureOut">
              <a:rPr lang="ru-RU" smtClean="0"/>
              <a:t>03.12.2021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16914C-FB0E-EC49-A3AD-23F00925B8A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751065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16914C-FB0E-EC49-A3AD-23F00925B8A4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871176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fc79e145c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fc79e145c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16914C-FB0E-EC49-A3AD-23F00925B8A4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709117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16914C-FB0E-EC49-A3AD-23F00925B8A4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238861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fc79e145c8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fc79e145c8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fc79e145c8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fc79e145c8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fc79e145c8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fc79e145c8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fc79e145c8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fc79e145c8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fc79e145c8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fc79e145c8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56CCB2C-D173-244D-848B-DEF5645FBC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3291" y="1102483"/>
            <a:ext cx="10545417" cy="716378"/>
          </a:xfrm>
        </p:spPr>
        <p:txBody>
          <a:bodyPr anchor="b">
            <a:normAutofit/>
          </a:bodyPr>
          <a:lstStyle>
            <a:lvl1pPr algn="ctr">
              <a:defRPr sz="4000" baseline="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5B7580FB-E802-3E4A-88CC-9F3070A5D7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3291" y="2017646"/>
            <a:ext cx="10545417" cy="606286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20596408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8877CDE-6717-4545-A803-1358FE9003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6118" y="1236663"/>
            <a:ext cx="10379764" cy="772941"/>
          </a:xfrm>
        </p:spPr>
        <p:txBody>
          <a:bodyPr/>
          <a:lstStyle>
            <a:lvl1pPr>
              <a:defRPr baseline="0">
                <a:solidFill>
                  <a:srgbClr val="C00000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75350A3-2698-A04E-9EDB-0E70790FDB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6118" y="2166730"/>
            <a:ext cx="10379764" cy="3451743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34868702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9F389AFB-0313-5F4D-AE2A-F45ADF203F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4471" y="1251121"/>
            <a:ext cx="10103058" cy="435575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41563712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FB53E64A-F441-ED44-8CF5-F1849A4613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10371" y="1474304"/>
            <a:ext cx="5259388" cy="414158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876465FE-7346-3C4C-A83B-573BD3831B9E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722243" y="1474304"/>
            <a:ext cx="5259388" cy="414158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483949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2">
            <a:extLst>
              <a:ext uri="{FF2B5EF4-FFF2-40B4-BE49-F238E27FC236}">
                <a16:creationId xmlns:a16="http://schemas.microsoft.com/office/drawing/2014/main" id="{C662532D-EF11-C44A-A040-1716597B693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755334" y="1247361"/>
            <a:ext cx="7623314" cy="436327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B628F641-0405-3F4C-B9DD-6C24EA27EB94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733839" y="2158896"/>
            <a:ext cx="2854187" cy="3451743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8015612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/>
            <a:fld id="{00000000-1234-1234-1234-123412341234}" type="slidenum">
              <a:rPr lang="ru" smtClean="0"/>
              <a:pPr algn="r"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26622882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/>
            <a:fld id="{00000000-1234-1234-1234-123412341234}" type="slidenum">
              <a:rPr lang="ru" smtClean="0"/>
              <a:pPr algn="r"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9432055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3.emf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emf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ACE3B3D-DB1D-244F-BE87-7220504147AB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B66906D-CFE9-1B42-B3A7-5FB76DEE48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6118" y="1169952"/>
            <a:ext cx="10379764" cy="7729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48C4D7C-546E-EB46-ACCF-8854F913B3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06118" y="2154894"/>
            <a:ext cx="10379764" cy="35331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418EDB9-E5EB-9046-9D41-EDBFA846C80F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10462665" y="132453"/>
            <a:ext cx="1401233" cy="424616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386F20C-BEBB-6144-A91C-B6D13FBC6920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9186332" y="232100"/>
            <a:ext cx="948232" cy="22532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866C678-A766-3F46-B291-DD8C9F0EF329}"/>
              </a:ext>
            </a:extLst>
          </p:cNvPr>
          <p:cNvSpPr txBox="1"/>
          <p:nvPr userDrawn="1"/>
        </p:nvSpPr>
        <p:spPr>
          <a:xfrm>
            <a:off x="4651159" y="216297"/>
            <a:ext cx="2339266" cy="3509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1000"/>
              </a:lnSpc>
            </a:pPr>
            <a:r>
              <a:rPr lang="ru-RU" sz="1200" dirty="0">
                <a:solidFill>
                  <a:schemeClr val="bg1"/>
                </a:solidFill>
              </a:rPr>
              <a:t>Турнир школьных проектов </a:t>
            </a:r>
          </a:p>
          <a:p>
            <a:pPr algn="l">
              <a:lnSpc>
                <a:spcPts val="1000"/>
              </a:lnSpc>
            </a:pPr>
            <a:r>
              <a:rPr lang="ru-RU" sz="1200" dirty="0">
                <a:solidFill>
                  <a:schemeClr val="bg1"/>
                </a:solidFill>
              </a:rPr>
              <a:t>и исследовательских работ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0CAE359-F713-8649-9F1C-40D74D3AC0C9}"/>
              </a:ext>
            </a:extLst>
          </p:cNvPr>
          <p:cNvSpPr txBox="1"/>
          <p:nvPr userDrawn="1"/>
        </p:nvSpPr>
        <p:spPr>
          <a:xfrm>
            <a:off x="3113875" y="96969"/>
            <a:ext cx="2180067" cy="540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20000"/>
              </a:lnSpc>
            </a:pPr>
            <a:r>
              <a:rPr lang="ru-RU" sz="2400" b="1" dirty="0">
                <a:solidFill>
                  <a:schemeClr val="bg1"/>
                </a:solidFill>
              </a:rPr>
              <a:t>УНИЦЕЛЬ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C8CD51A-318A-9643-BC3E-EF021CF022B8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449922" y="154607"/>
            <a:ext cx="2691458" cy="425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6309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6" r:id="rId3"/>
    <p:sldLayoutId id="2147483657" r:id="rId4"/>
    <p:sldLayoutId id="2147483655" r:id="rId5"/>
    <p:sldLayoutId id="2147483658" r:id="rId6"/>
    <p:sldLayoutId id="2147483659" r:id="rId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kern="1200" baseline="0">
          <a:solidFill>
            <a:srgbClr val="C00000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emf"/><Relationship Id="rId4" Type="http://schemas.openxmlformats.org/officeDocument/2006/relationships/image" Target="../media/image2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jpg"/><Relationship Id="rId5" Type="http://schemas.openxmlformats.org/officeDocument/2006/relationships/image" Target="../media/image15.jfif"/><Relationship Id="rId4" Type="http://schemas.openxmlformats.org/officeDocument/2006/relationships/image" Target="../media/image14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f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jfif"/><Relationship Id="rId5" Type="http://schemas.openxmlformats.org/officeDocument/2006/relationships/image" Target="../media/image19.jpg"/><Relationship Id="rId4" Type="http://schemas.openxmlformats.org/officeDocument/2006/relationships/image" Target="../media/image18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f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914178C-4E66-1144-8883-E87F50ED75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6" y="0"/>
            <a:ext cx="12192000" cy="6858000"/>
          </a:xfrm>
          <a:prstGeom prst="rect">
            <a:avLst/>
          </a:prstGeom>
        </p:spPr>
      </p:pic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0FACEEB0-4069-1548-88D2-883126DA1000}"/>
              </a:ext>
            </a:extLst>
          </p:cNvPr>
          <p:cNvSpPr txBox="1">
            <a:spLocks/>
          </p:cNvSpPr>
          <p:nvPr/>
        </p:nvSpPr>
        <p:spPr>
          <a:xfrm>
            <a:off x="4351282" y="2173090"/>
            <a:ext cx="6934599" cy="212309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baseline="0">
                <a:solidFill>
                  <a:schemeClr val="accent2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" sz="6600" dirty="0" smtClean="0">
                <a:solidFill>
                  <a:schemeClr val="bg1"/>
                </a:solidFill>
              </a:rPr>
              <a:t>Презентация проекта от команды КАА</a:t>
            </a:r>
            <a:endParaRPr lang="ru-RU" sz="6600" dirty="0">
              <a:solidFill>
                <a:schemeClr val="bg1"/>
              </a:solidFill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D15EEFBA-9C80-9D4E-B3BA-F24CF7E804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839" y="483624"/>
            <a:ext cx="2183264" cy="66159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BDF1133-70CB-5F45-A25A-B9ECAA2B01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7290" y="1374955"/>
            <a:ext cx="1068445" cy="253888"/>
          </a:xfrm>
          <a:prstGeom prst="rect">
            <a:avLst/>
          </a:prstGeom>
        </p:spPr>
      </p:pic>
      <p:sp>
        <p:nvSpPr>
          <p:cNvPr id="13" name="Заголовок 1">
            <a:extLst>
              <a:ext uri="{FF2B5EF4-FFF2-40B4-BE49-F238E27FC236}">
                <a16:creationId xmlns:a16="http://schemas.microsoft.com/office/drawing/2014/main" id="{0C4712CD-3BE2-0240-B162-11208FBDAB8B}"/>
              </a:ext>
            </a:extLst>
          </p:cNvPr>
          <p:cNvSpPr txBox="1">
            <a:spLocks/>
          </p:cNvSpPr>
          <p:nvPr/>
        </p:nvSpPr>
        <p:spPr>
          <a:xfrm>
            <a:off x="360860" y="2266935"/>
            <a:ext cx="2913438" cy="155207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2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baseline="0">
                <a:solidFill>
                  <a:schemeClr val="accent2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20000"/>
              </a:lnSpc>
            </a:pPr>
            <a:r>
              <a:rPr lang="ru-RU" sz="6600" dirty="0">
                <a:solidFill>
                  <a:schemeClr val="bg1"/>
                </a:solidFill>
              </a:rPr>
              <a:t>Турнир </a:t>
            </a:r>
          </a:p>
          <a:p>
            <a:pPr algn="l">
              <a:lnSpc>
                <a:spcPct val="120000"/>
              </a:lnSpc>
            </a:pPr>
            <a:r>
              <a:rPr lang="ru-RU" sz="6600" dirty="0">
                <a:solidFill>
                  <a:schemeClr val="bg1"/>
                </a:solidFill>
              </a:rPr>
              <a:t>школьных проектов </a:t>
            </a:r>
          </a:p>
          <a:p>
            <a:pPr algn="l">
              <a:lnSpc>
                <a:spcPct val="120000"/>
              </a:lnSpc>
            </a:pPr>
            <a:r>
              <a:rPr lang="ru-RU" sz="6600" dirty="0">
                <a:solidFill>
                  <a:schemeClr val="bg1"/>
                </a:solidFill>
              </a:rPr>
              <a:t>и исследовательских </a:t>
            </a:r>
          </a:p>
          <a:p>
            <a:pPr algn="l">
              <a:lnSpc>
                <a:spcPct val="120000"/>
              </a:lnSpc>
            </a:pPr>
            <a:r>
              <a:rPr lang="ru-RU" sz="6600" dirty="0">
                <a:solidFill>
                  <a:schemeClr val="bg1"/>
                </a:solidFill>
              </a:rPr>
              <a:t>работ </a:t>
            </a:r>
          </a:p>
          <a:p>
            <a:pPr algn="l">
              <a:lnSpc>
                <a:spcPct val="120000"/>
              </a:lnSpc>
            </a:pPr>
            <a:r>
              <a:rPr lang="ru-RU" sz="9600" b="1" dirty="0">
                <a:solidFill>
                  <a:schemeClr val="bg1"/>
                </a:solidFill>
              </a:rPr>
              <a:t>УНИЦЕЛЬ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5EEB8B47-B2D9-4740-A9C3-00C5278B7C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4906" y="3819004"/>
            <a:ext cx="2493586" cy="394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313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 txBox="1">
            <a:spLocks noGrp="1"/>
          </p:cNvSpPr>
          <p:nvPr>
            <p:ph type="title"/>
          </p:nvPr>
        </p:nvSpPr>
        <p:spPr>
          <a:xfrm>
            <a:off x="299059" y="968930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ru" sz="4000" b="1" dirty="0"/>
              <a:t>Промежуточные результаты работы над проектом</a:t>
            </a:r>
            <a:endParaRPr sz="4000" b="1" dirty="0"/>
          </a:p>
        </p:txBody>
      </p:sp>
      <p:sp>
        <p:nvSpPr>
          <p:cNvPr id="80" name="Google Shape;80;p17"/>
          <p:cNvSpPr txBox="1">
            <a:spLocks noGrp="1"/>
          </p:cNvSpPr>
          <p:nvPr>
            <p:ph type="body" idx="1"/>
          </p:nvPr>
        </p:nvSpPr>
        <p:spPr>
          <a:xfrm>
            <a:off x="1481456" y="2254900"/>
            <a:ext cx="10022567" cy="3422389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85000" lnSpcReduction="10000"/>
          </a:bodyPr>
          <a:lstStyle/>
          <a:p>
            <a:pPr marL="0" indent="0">
              <a:spcBef>
                <a:spcPts val="1600"/>
              </a:spcBef>
              <a:buNone/>
            </a:pPr>
            <a:r>
              <a:rPr lang="ru-RU" sz="2000" dirty="0" smtClean="0"/>
              <a:t>Мы собрали и обработали информацию по данной теме</a:t>
            </a:r>
            <a:r>
              <a:rPr lang="en-US" sz="2000" dirty="0" smtClean="0"/>
              <a:t>, </a:t>
            </a:r>
            <a:r>
              <a:rPr lang="ru-RU" sz="2000" dirty="0" smtClean="0"/>
              <a:t>на её основе разработали модель прототипа. </a:t>
            </a:r>
          </a:p>
          <a:p>
            <a:pPr marL="0" indent="0">
              <a:spcBef>
                <a:spcPts val="1600"/>
              </a:spcBef>
              <a:buNone/>
            </a:pPr>
            <a:r>
              <a:rPr lang="ru-RU" sz="2000" dirty="0" smtClean="0"/>
              <a:t>(ссылка на 3</a:t>
            </a:r>
            <a:r>
              <a:rPr lang="en-US" sz="2000" dirty="0" smtClean="0"/>
              <a:t>D </a:t>
            </a:r>
            <a:r>
              <a:rPr lang="ru-RU" sz="2000" dirty="0" smtClean="0"/>
              <a:t>модель - </a:t>
            </a:r>
            <a:r>
              <a:rPr lang="en-US" sz="2000" dirty="0"/>
              <a:t>https://</a:t>
            </a:r>
            <a:r>
              <a:rPr lang="en-US" sz="2000" dirty="0" smtClean="0"/>
              <a:t>drive.google.com/drive/folders/1bTuGv9B6OiIg7gHGaufJSFm9tWKKbqrI?usp=sharing</a:t>
            </a:r>
            <a:r>
              <a:rPr lang="ru-RU" sz="2000" dirty="0" smtClean="0"/>
              <a:t>)</a:t>
            </a:r>
          </a:p>
          <a:p>
            <a:pPr marL="0" indent="0">
              <a:spcBef>
                <a:spcPts val="1600"/>
              </a:spcBef>
              <a:buNone/>
            </a:pPr>
            <a:endParaRPr lang="ru-RU" sz="2000" dirty="0"/>
          </a:p>
          <a:p>
            <a:pPr marL="0" indent="0">
              <a:spcBef>
                <a:spcPts val="1600"/>
              </a:spcBef>
              <a:buNone/>
            </a:pPr>
            <a:r>
              <a:rPr lang="ru-RU" sz="2000" dirty="0"/>
              <a:t>С</a:t>
            </a:r>
            <a:r>
              <a:rPr lang="ru-RU" sz="2000" dirty="0" smtClean="0"/>
              <a:t>оздали </a:t>
            </a:r>
            <a:r>
              <a:rPr lang="ru-RU" sz="2000" dirty="0"/>
              <a:t>макет, для проведения </a:t>
            </a:r>
            <a:r>
              <a:rPr lang="ru-RU" sz="2000" dirty="0" smtClean="0"/>
              <a:t>эксперимента.</a:t>
            </a:r>
          </a:p>
          <a:p>
            <a:pPr marL="0" indent="0">
              <a:spcBef>
                <a:spcPts val="1600"/>
              </a:spcBef>
              <a:buNone/>
            </a:pPr>
            <a:endParaRPr lang="ru-RU" sz="2000" dirty="0"/>
          </a:p>
          <a:p>
            <a:pPr marL="0" indent="0">
              <a:spcBef>
                <a:spcPts val="1600"/>
              </a:spcBef>
              <a:buNone/>
            </a:pPr>
            <a:r>
              <a:rPr lang="ru" sz="2000" dirty="0" smtClean="0"/>
              <a:t>Произвели предварительные расчёты выработки электроэнергии</a:t>
            </a:r>
            <a:r>
              <a:rPr lang="en-US" sz="2000" dirty="0" smtClean="0"/>
              <a:t>, </a:t>
            </a:r>
            <a:r>
              <a:rPr lang="ru-RU" sz="2000" dirty="0" smtClean="0"/>
              <a:t>а так же первоначальный анализ сравнения с другими источниками. </a:t>
            </a:r>
            <a:endParaRPr lang="ru" sz="2000" dirty="0" smtClean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57E6622-0589-7C42-A528-AB5BC4C13F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055607" y="4069723"/>
            <a:ext cx="425952" cy="437464"/>
          </a:xfrm>
          <a:prstGeom prst="rect">
            <a:avLst/>
          </a:prstGeom>
        </p:spPr>
      </p:pic>
      <p:pic>
        <p:nvPicPr>
          <p:cNvPr id="1026" name="Picture 2" descr="https://lh4.googleusercontent.com/2CIrQX0Yp3cANKVg-VaU_wfXJKUc7iFHTZOKPbrWQVSeEsAGiKAlAWLHxcU2hsIsMYmbUrRkNTFRoBJZoqi8zjgicO-eFDyL1Q1Q5u39WoEFcMTbvwzqvBXVThMUD4oqyu59EGQ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710" y="2540850"/>
            <a:ext cx="425849" cy="519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s://lh4.googleusercontent.com/2CIrQX0Yp3cANKVg-VaU_wfXJKUc7iFHTZOKPbrWQVSeEsAGiKAlAWLHxcU2hsIsMYmbUrRkNTFRoBJZoqi8zjgicO-eFDyL1Q1Q5u39WoEFcMTbvwzqvBXVThMUD4oqyu59EGQ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710" y="4963087"/>
            <a:ext cx="425849" cy="519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>
            <a:spLocks noGrp="1"/>
          </p:cNvSpPr>
          <p:nvPr>
            <p:ph type="title"/>
          </p:nvPr>
        </p:nvSpPr>
        <p:spPr>
          <a:xfrm>
            <a:off x="415600" y="1056355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ru" sz="4000" b="1" dirty="0"/>
              <a:t>Используемые инструменты работы</a:t>
            </a:r>
            <a:endParaRPr sz="4000" b="1" dirty="0"/>
          </a:p>
        </p:txBody>
      </p:sp>
      <p:sp>
        <p:nvSpPr>
          <p:cNvPr id="92" name="Google Shape;92;p19"/>
          <p:cNvSpPr txBox="1">
            <a:spLocks noGrp="1"/>
          </p:cNvSpPr>
          <p:nvPr>
            <p:ph type="body" idx="1"/>
          </p:nvPr>
        </p:nvSpPr>
        <p:spPr>
          <a:xfrm>
            <a:off x="1231386" y="2023898"/>
            <a:ext cx="2739940" cy="2258237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lnSpcReduction="10000"/>
          </a:bodyPr>
          <a:lstStyle/>
          <a:p>
            <a:pPr marL="0" indent="0">
              <a:spcAft>
                <a:spcPts val="1600"/>
              </a:spcAft>
              <a:buNone/>
            </a:pPr>
            <a:r>
              <a:rPr lang="ru-RU" sz="1800" dirty="0" smtClean="0"/>
              <a:t>1. Этап</a:t>
            </a:r>
            <a:r>
              <a:rPr lang="en-US" sz="1800" dirty="0" smtClean="0"/>
              <a:t>: </a:t>
            </a:r>
            <a:r>
              <a:rPr lang="ru-RU" sz="1800" dirty="0" smtClean="0"/>
              <a:t>Научные библиотеки, исследовательские статьи, а так же иные данные, связанные с данной темой – сбор</a:t>
            </a:r>
            <a:r>
              <a:rPr lang="ru-RU" sz="1800" dirty="0"/>
              <a:t> </a:t>
            </a:r>
            <a:r>
              <a:rPr lang="ru-RU" sz="1800" dirty="0" smtClean="0"/>
              <a:t>и оценка информации.</a:t>
            </a:r>
          </a:p>
          <a:p>
            <a:pPr marL="457200" indent="-457200">
              <a:spcAft>
                <a:spcPts val="1600"/>
              </a:spcAft>
              <a:buFont typeface="+mj-lt"/>
              <a:buAutoNum type="arabicPeriod"/>
            </a:pPr>
            <a:endParaRPr sz="2000" dirty="0"/>
          </a:p>
        </p:txBody>
      </p:sp>
      <p:pic>
        <p:nvPicPr>
          <p:cNvPr id="1030" name="Picture 6" descr="Блог Дружининой Александры Леонидовны: Цитаты, стихи и тексты песен о книге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9052" y="2207883"/>
            <a:ext cx="1712791" cy="1712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17"/>
          <a:stretch/>
        </p:blipFill>
        <p:spPr>
          <a:xfrm>
            <a:off x="4357165" y="4542680"/>
            <a:ext cx="1841126" cy="174149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996254" y="4322618"/>
            <a:ext cx="278014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600"/>
              </a:spcAft>
            </a:pPr>
            <a:r>
              <a:rPr lang="ru-RU" dirty="0" smtClean="0"/>
              <a:t>4. Этап</a:t>
            </a:r>
            <a:r>
              <a:rPr lang="en-US" dirty="0"/>
              <a:t>: </a:t>
            </a:r>
            <a:r>
              <a:rPr lang="ru-RU" dirty="0"/>
              <a:t>Калькулятор</a:t>
            </a:r>
            <a:r>
              <a:rPr lang="en-US" dirty="0"/>
              <a:t>,</a:t>
            </a:r>
            <a:r>
              <a:rPr lang="ru-RU" dirty="0"/>
              <a:t> научная информация</a:t>
            </a:r>
            <a:r>
              <a:rPr lang="en-US" dirty="0"/>
              <a:t> </a:t>
            </a:r>
            <a:r>
              <a:rPr lang="ru-RU" dirty="0"/>
              <a:t>и</a:t>
            </a:r>
            <a:r>
              <a:rPr lang="en-US" dirty="0"/>
              <a:t> </a:t>
            </a:r>
            <a:r>
              <a:rPr lang="ru-RU" dirty="0"/>
              <a:t>результаты эксперимента – расчёт выработки энергии и сравнительный анализ.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970211" y="1918258"/>
            <a:ext cx="229981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3. Этап</a:t>
            </a:r>
            <a:r>
              <a:rPr lang="en-US" dirty="0"/>
              <a:t>: </a:t>
            </a:r>
            <a:r>
              <a:rPr lang="ru-RU" dirty="0"/>
              <a:t>Паяльник</a:t>
            </a:r>
            <a:r>
              <a:rPr lang="en-US" dirty="0"/>
              <a:t>, </a:t>
            </a:r>
            <a:r>
              <a:rPr lang="ru-RU" dirty="0"/>
              <a:t>элементы Пельтье и расходные материалы – сборка макета и проведение эксперимента.</a:t>
            </a:r>
          </a:p>
          <a:p>
            <a:endParaRPr lang="ru-RU" dirty="0"/>
          </a:p>
        </p:txBody>
      </p:sp>
      <p:sp>
        <p:nvSpPr>
          <p:cNvPr id="7" name="TextBox 6"/>
          <p:cNvSpPr txBox="1"/>
          <p:nvPr/>
        </p:nvSpPr>
        <p:spPr>
          <a:xfrm>
            <a:off x="1226806" y="4904141"/>
            <a:ext cx="313112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 2. Этап</a:t>
            </a:r>
            <a:r>
              <a:rPr lang="en-US" dirty="0"/>
              <a:t>: </a:t>
            </a:r>
            <a:r>
              <a:rPr lang="ru-RU" dirty="0"/>
              <a:t>Чертежные принадлежности, приложение </a:t>
            </a:r>
            <a:r>
              <a:rPr lang="en-US" dirty="0" err="1"/>
              <a:t>tinkercad</a:t>
            </a:r>
            <a:r>
              <a:rPr lang="ru-RU" dirty="0"/>
              <a:t> – чертеж генератора, его объёмное изображение.</a:t>
            </a:r>
          </a:p>
          <a:p>
            <a:endParaRPr lang="ru-RU" dirty="0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8654" y="2266252"/>
            <a:ext cx="1773527" cy="1773527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048"/>
          <a:stretch/>
        </p:blipFill>
        <p:spPr>
          <a:xfrm>
            <a:off x="7022383" y="4658181"/>
            <a:ext cx="1546071" cy="151049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8"/>
          <p:cNvSpPr txBox="1">
            <a:spLocks noGrp="1"/>
          </p:cNvSpPr>
          <p:nvPr>
            <p:ph type="title"/>
          </p:nvPr>
        </p:nvSpPr>
        <p:spPr>
          <a:xfrm>
            <a:off x="415599" y="978148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ru" sz="4000" b="1" dirty="0"/>
              <a:t>Грядущие задачи</a:t>
            </a:r>
            <a:endParaRPr sz="4000" b="1" dirty="0"/>
          </a:p>
        </p:txBody>
      </p:sp>
      <p:sp>
        <p:nvSpPr>
          <p:cNvPr id="86" name="Google Shape;86;p18"/>
          <p:cNvSpPr txBox="1">
            <a:spLocks noGrp="1"/>
          </p:cNvSpPr>
          <p:nvPr>
            <p:ph type="body" idx="1"/>
          </p:nvPr>
        </p:nvSpPr>
        <p:spPr>
          <a:xfrm>
            <a:off x="533311" y="4174349"/>
            <a:ext cx="3214255" cy="1080655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457200" indent="-457200">
              <a:buFont typeface="+mj-lt"/>
              <a:buAutoNum type="arabicPeriod"/>
            </a:pPr>
            <a:endParaRPr lang="ru-RU" sz="2400" dirty="0" smtClean="0"/>
          </a:p>
          <a:p>
            <a:pPr marL="0" indent="0">
              <a:buNone/>
            </a:pPr>
            <a:r>
              <a:rPr lang="ru-RU" sz="2400" dirty="0"/>
              <a:t>3</a:t>
            </a:r>
            <a:r>
              <a:rPr lang="ru-RU" sz="2400" dirty="0" smtClean="0"/>
              <a:t>. </a:t>
            </a:r>
            <a:r>
              <a:rPr lang="ru-RU" sz="2400" dirty="0" smtClean="0"/>
              <a:t>Презентация нового продукта.</a:t>
            </a:r>
          </a:p>
          <a:p>
            <a:pPr marL="0" indent="0">
              <a:buNone/>
            </a:pPr>
            <a:endParaRPr lang="ru-RU" sz="2400" dirty="0" smtClean="0"/>
          </a:p>
          <a:p>
            <a:pPr marL="457200" indent="-457200">
              <a:buFont typeface="+mj-lt"/>
              <a:buAutoNum type="arabicPeriod"/>
            </a:pPr>
            <a:endParaRPr lang="ru-RU" sz="2400" dirty="0" smtClean="0"/>
          </a:p>
          <a:p>
            <a:pPr marL="0" indent="0">
              <a:buNone/>
            </a:pPr>
            <a:endParaRPr lang="ru-RU" sz="2400" dirty="0" smtClean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9405" y="4046014"/>
            <a:ext cx="1440886" cy="144088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097825" y="4378904"/>
            <a:ext cx="358371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/>
              <a:t>4. Поиск инвесторов для внедрения проекта в жизнь</a:t>
            </a:r>
            <a:endParaRPr lang="ru-RU" sz="2400" dirty="0"/>
          </a:p>
          <a:p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7806" y="2100212"/>
            <a:ext cx="1817517" cy="120339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33311" y="2103278"/>
            <a:ext cx="38792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/>
              <a:t>1.</a:t>
            </a:r>
            <a:r>
              <a:rPr lang="ru-RU" sz="2400" dirty="0"/>
              <a:t> </a:t>
            </a:r>
            <a:r>
              <a:rPr lang="ru-RU" sz="2400" dirty="0" smtClean="0"/>
              <a:t>Создание </a:t>
            </a:r>
            <a:r>
              <a:rPr lang="ru-RU" sz="2400" dirty="0"/>
              <a:t>генератора в натуральную величину</a:t>
            </a:r>
            <a:r>
              <a:rPr lang="ru-RU" sz="2000" dirty="0"/>
              <a:t>.</a:t>
            </a: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9405" y="1741748"/>
            <a:ext cx="1438420" cy="216303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100291" y="2269269"/>
            <a:ext cx="312189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/>
              <a:t>2.</a:t>
            </a:r>
            <a:r>
              <a:rPr lang="ru-RU" sz="2400" dirty="0" smtClean="0"/>
              <a:t> </a:t>
            </a:r>
            <a:r>
              <a:rPr lang="ru-RU" sz="2400" dirty="0" smtClean="0"/>
              <a:t>Полные </a:t>
            </a:r>
            <a:r>
              <a:rPr lang="ru-RU" sz="2400" dirty="0"/>
              <a:t>расчеты генератора.</a:t>
            </a:r>
          </a:p>
          <a:p>
            <a:endParaRPr lang="ru-RU" dirty="0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74" t="500" r="40420" b="-500"/>
          <a:stretch/>
        </p:blipFill>
        <p:spPr>
          <a:xfrm>
            <a:off x="4059142" y="3904786"/>
            <a:ext cx="1479045" cy="18478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415600" y="1306605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ru" sz="4000" b="1" dirty="0"/>
              <a:t>Финальный результат</a:t>
            </a:r>
            <a:endParaRPr sz="4000" b="1" dirty="0"/>
          </a:p>
        </p:txBody>
      </p:sp>
      <p:sp>
        <p:nvSpPr>
          <p:cNvPr id="74" name="Google Shape;74;p16"/>
          <p:cNvSpPr txBox="1">
            <a:spLocks noGrp="1"/>
          </p:cNvSpPr>
          <p:nvPr>
            <p:ph type="body" idx="1"/>
          </p:nvPr>
        </p:nvSpPr>
        <p:spPr>
          <a:xfrm>
            <a:off x="1378068" y="2070205"/>
            <a:ext cx="9623509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ru-RU" sz="2400" dirty="0" smtClean="0"/>
              <a:t>Финальным результатом на Весеннюю конференцию </a:t>
            </a:r>
            <a:r>
              <a:rPr lang="ru-RU" sz="2400" dirty="0"/>
              <a:t>“Университетская </a:t>
            </a:r>
            <a:r>
              <a:rPr lang="ru-RU" sz="2400" dirty="0" smtClean="0"/>
              <a:t>гимназия” планируется </a:t>
            </a:r>
            <a:r>
              <a:rPr lang="ru-RU" sz="2400" dirty="0" smtClean="0">
                <a:solidFill>
                  <a:schemeClr val="dk1"/>
                </a:solidFill>
              </a:rPr>
              <a:t>создать работающий прототип данного генератора.</a:t>
            </a:r>
          </a:p>
          <a:p>
            <a:endParaRPr lang="ru-RU" sz="2400" dirty="0" smtClean="0">
              <a:solidFill>
                <a:schemeClr val="dk1"/>
              </a:solidFill>
            </a:endParaRPr>
          </a:p>
          <a:p>
            <a:r>
              <a:rPr lang="ru-RU" sz="2400" dirty="0" smtClean="0">
                <a:solidFill>
                  <a:schemeClr val="dk1"/>
                </a:solidFill>
              </a:rPr>
              <a:t>В дальнейшем мы хотим произвести его доработку и проверить работоспособность</a:t>
            </a:r>
            <a:r>
              <a:rPr lang="ru-RU" sz="2400" dirty="0">
                <a:solidFill>
                  <a:schemeClr val="dk1"/>
                </a:solidFill>
              </a:rPr>
              <a:t> </a:t>
            </a:r>
            <a:r>
              <a:rPr lang="ru-RU" sz="2400" dirty="0" smtClean="0">
                <a:solidFill>
                  <a:schemeClr val="dk1"/>
                </a:solidFill>
              </a:rPr>
              <a:t>в экспериментальном виде</a:t>
            </a:r>
            <a:r>
              <a:rPr lang="en-US" sz="2400" dirty="0" smtClean="0">
                <a:solidFill>
                  <a:schemeClr val="dk1"/>
                </a:solidFill>
              </a:rPr>
              <a:t>, </a:t>
            </a:r>
            <a:r>
              <a:rPr lang="ru-RU" sz="2400" dirty="0" smtClean="0">
                <a:solidFill>
                  <a:schemeClr val="dk1"/>
                </a:solidFill>
              </a:rPr>
              <a:t>затем внедрить в повседневную практику.</a:t>
            </a:r>
          </a:p>
          <a:p>
            <a:endParaRPr lang="ru-RU" sz="2400" dirty="0" smtClean="0">
              <a:solidFill>
                <a:schemeClr val="dk1"/>
              </a:solidFill>
            </a:endParaRPr>
          </a:p>
          <a:p>
            <a:r>
              <a:rPr lang="ru-RU" sz="2400" dirty="0" smtClean="0">
                <a:solidFill>
                  <a:schemeClr val="dk1"/>
                </a:solidFill>
              </a:rPr>
              <a:t>Предоставить финальные замеры по выработке электроэнергии прототипом и произвести экономические расчёты данного генератора</a:t>
            </a:r>
            <a:r>
              <a:rPr lang="en-US" sz="2400" dirty="0" smtClean="0">
                <a:solidFill>
                  <a:schemeClr val="dk1"/>
                </a:solidFill>
              </a:rPr>
              <a:t>, </a:t>
            </a:r>
            <a:r>
              <a:rPr lang="ru-RU" sz="2400" dirty="0" smtClean="0">
                <a:solidFill>
                  <a:schemeClr val="dk1"/>
                </a:solidFill>
              </a:rPr>
              <a:t>для сравнения его с другими источниками энергии.</a:t>
            </a:r>
            <a:endParaRPr sz="2400" dirty="0">
              <a:solidFill>
                <a:schemeClr val="dk1"/>
              </a:solidFill>
            </a:endParaRPr>
          </a:p>
          <a:p>
            <a:pPr marL="0" indent="0">
              <a:buClr>
                <a:schemeClr val="dk1"/>
              </a:buClr>
              <a:buSzPts val="1100"/>
              <a:buNone/>
            </a:pPr>
            <a:endParaRPr sz="2400" dirty="0">
              <a:solidFill>
                <a:schemeClr val="dk1"/>
              </a:solidFill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EDEA6DD6-CCBC-F34F-869F-71B569B9DC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74105" y="2615150"/>
            <a:ext cx="1526927" cy="15681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0"/>
          <p:cNvSpPr txBox="1">
            <a:spLocks noGrp="1"/>
          </p:cNvSpPr>
          <p:nvPr>
            <p:ph type="title"/>
          </p:nvPr>
        </p:nvSpPr>
        <p:spPr>
          <a:xfrm>
            <a:off x="159463" y="1377557"/>
            <a:ext cx="12147176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ru" sz="4000" b="1" dirty="0"/>
              <a:t>Есть ли сложности, которые мешают реализовать проект в полной мере?</a:t>
            </a:r>
            <a:endParaRPr sz="4000" b="1" dirty="0"/>
          </a:p>
        </p:txBody>
      </p:sp>
      <p:sp>
        <p:nvSpPr>
          <p:cNvPr id="98" name="Google Shape;98;p20"/>
          <p:cNvSpPr txBox="1">
            <a:spLocks noGrp="1"/>
          </p:cNvSpPr>
          <p:nvPr>
            <p:ph type="body" idx="1"/>
          </p:nvPr>
        </p:nvSpPr>
        <p:spPr>
          <a:xfrm>
            <a:off x="1393871" y="2785997"/>
            <a:ext cx="10098071" cy="3362188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spcAft>
                <a:spcPts val="1600"/>
              </a:spcAft>
              <a:buNone/>
            </a:pPr>
            <a:r>
              <a:rPr lang="ru-RU" sz="2000" dirty="0" smtClean="0"/>
              <a:t>Отсутствие подходящих климатических условий и достаточно качественных приборов для проведения точных измерений</a:t>
            </a:r>
            <a:r>
              <a:rPr lang="ru-RU" sz="2000" dirty="0" smtClean="0"/>
              <a:t>.</a:t>
            </a:r>
          </a:p>
          <a:p>
            <a:pPr marL="0" indent="0">
              <a:spcAft>
                <a:spcPts val="1600"/>
              </a:spcAft>
              <a:buNone/>
            </a:pPr>
            <a:endParaRPr lang="ru-RU" sz="2000" dirty="0"/>
          </a:p>
          <a:p>
            <a:pPr marL="0" indent="0">
              <a:spcAft>
                <a:spcPts val="1600"/>
              </a:spcAft>
              <a:buNone/>
            </a:pPr>
            <a:r>
              <a:rPr lang="ru-RU" sz="2000" dirty="0" smtClean="0"/>
              <a:t>Трудоемкий процесс проектирования и сборки.</a:t>
            </a:r>
          </a:p>
          <a:p>
            <a:pPr marL="0" indent="0">
              <a:spcAft>
                <a:spcPts val="1600"/>
              </a:spcAft>
              <a:buNone/>
            </a:pPr>
            <a:endParaRPr lang="ru-RU" sz="2000" dirty="0"/>
          </a:p>
          <a:p>
            <a:pPr marL="0" indent="0">
              <a:spcAft>
                <a:spcPts val="1600"/>
              </a:spcAft>
              <a:buNone/>
            </a:pPr>
            <a:r>
              <a:rPr lang="ru-RU" sz="2000" dirty="0" smtClean="0"/>
              <a:t>Отсутствие достаточного уровня навыков в некоторых областях исследования и проектирования.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b="1" dirty="0" smtClean="0"/>
              <a:t>Справочная литература</a:t>
            </a:r>
            <a:endParaRPr lang="ru-RU" sz="40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906118" y="2237960"/>
            <a:ext cx="10379764" cy="3451743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http://surl.li/avgup</a:t>
            </a:r>
          </a:p>
          <a:p>
            <a:endParaRPr lang="en-US" dirty="0"/>
          </a:p>
          <a:p>
            <a:r>
              <a:rPr lang="en-US" dirty="0"/>
              <a:t>http://www.iep.kolasc.net.ru/tezis2013.pdf</a:t>
            </a:r>
          </a:p>
          <a:p>
            <a:endParaRPr lang="en-US" dirty="0"/>
          </a:p>
          <a:p>
            <a:r>
              <a:rPr lang="en-US" dirty="0"/>
              <a:t>https://notboringeconomy.ru/kakie-kompanii-i-v-kakih-regionah-dobyvajut-neft-v-rossii</a:t>
            </a:r>
            <a:r>
              <a:rPr lang="en-US" dirty="0" smtClean="0"/>
              <a:t>/</a:t>
            </a:r>
            <a:endParaRPr lang="ru-RU" dirty="0" smtClean="0"/>
          </a:p>
          <a:p>
            <a:endParaRPr lang="ru-RU" dirty="0" smtClean="0"/>
          </a:p>
          <a:p>
            <a:r>
              <a:rPr lang="en-US" dirty="0"/>
              <a:t>https://electrosam.ru/glavnaja/jelektrooborudovanie/ustrojstva/elementy-pelte</a:t>
            </a:r>
            <a:r>
              <a:rPr lang="en-US" dirty="0" smtClean="0"/>
              <a:t>/</a:t>
            </a:r>
            <a:endParaRPr lang="ru-RU" dirty="0" smtClean="0"/>
          </a:p>
          <a:p>
            <a:endParaRPr lang="ru-RU" dirty="0"/>
          </a:p>
          <a:p>
            <a:r>
              <a:rPr lang="en-US" dirty="0"/>
              <a:t>http://electricalschool.info/spravochnik/poleznoe/1977-jelement-pelte-kak-ustroen-i-rabotaet.html</a:t>
            </a:r>
            <a:endParaRPr lang="ru-RU" dirty="0" smtClean="0"/>
          </a:p>
          <a:p>
            <a:endParaRPr lang="ru-RU" dirty="0"/>
          </a:p>
          <a:p>
            <a:endParaRPr lang="ru-RU" dirty="0"/>
          </a:p>
        </p:txBody>
      </p:sp>
      <p:pic>
        <p:nvPicPr>
          <p:cNvPr id="4" name="Picture 2" descr="https://lh4.googleusercontent.com/2CIrQX0Yp3cANKVg-VaU_wfXJKUc7iFHTZOKPbrWQVSeEsAGiKAlAWLHxcU2hsIsMYmbUrRkNTFRoBJZoqi8zjgicO-eFDyL1Q1Q5u39WoEFcMTbvwzqvBXVThMUD4oqyu59EGQ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6799" y="1297867"/>
            <a:ext cx="533271" cy="650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2242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64373" y="2991680"/>
            <a:ext cx="10379764" cy="772941"/>
          </a:xfrm>
        </p:spPr>
        <p:txBody>
          <a:bodyPr>
            <a:noAutofit/>
          </a:bodyPr>
          <a:lstStyle/>
          <a:p>
            <a:r>
              <a:rPr lang="ru-RU" sz="5400" b="1" dirty="0" smtClean="0"/>
              <a:t>Конец</a:t>
            </a:r>
            <a:endParaRPr lang="ru-RU" sz="54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758336" y="3764621"/>
            <a:ext cx="10379764" cy="3451743"/>
          </a:xfrm>
        </p:spPr>
        <p:txBody>
          <a:bodyPr/>
          <a:lstStyle/>
          <a:p>
            <a:pPr marL="0" indent="0" algn="ctr">
              <a:buNone/>
            </a:pPr>
            <a:r>
              <a:rPr lang="ru-RU" b="1" dirty="0" smtClean="0"/>
              <a:t>Спасибо за внимание!</a:t>
            </a:r>
            <a:endParaRPr lang="ru-RU" b="1" dirty="0"/>
          </a:p>
        </p:txBody>
      </p:sp>
    </p:spTree>
    <p:extLst>
      <p:ext uri="{BB962C8B-B14F-4D97-AF65-F5344CB8AC3E}">
        <p14:creationId xmlns:p14="http://schemas.microsoft.com/office/powerpoint/2010/main" val="1177738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8DE317C-92B8-E04F-88AD-D4F719D2A8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6117" y="1823129"/>
            <a:ext cx="10379764" cy="2347365"/>
          </a:xfrm>
        </p:spPr>
        <p:txBody>
          <a:bodyPr>
            <a:normAutofit/>
          </a:bodyPr>
          <a:lstStyle/>
          <a:p>
            <a:r>
              <a:rPr lang="ru-RU" sz="5400" b="1" i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Генератор на элементах </a:t>
            </a:r>
            <a:r>
              <a:rPr lang="ru-RU" sz="54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</a:t>
            </a:r>
            <a:r>
              <a:rPr lang="ru-RU" sz="5400" b="1" i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ельтье</a:t>
            </a:r>
            <a:endParaRPr lang="ru-RU" sz="5400" b="1" i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Google Shape;61;p14">
            <a:extLst>
              <a:ext uri="{FF2B5EF4-FFF2-40B4-BE49-F238E27FC236}">
                <a16:creationId xmlns:a16="http://schemas.microsoft.com/office/drawing/2014/main" id="{419D8ED4-C2FD-1B4C-8D4E-0CA7B0E2EBA9}"/>
              </a:ext>
            </a:extLst>
          </p:cNvPr>
          <p:cNvSpPr txBox="1">
            <a:spLocks/>
          </p:cNvSpPr>
          <p:nvPr/>
        </p:nvSpPr>
        <p:spPr>
          <a:xfrm>
            <a:off x="1156031" y="4170494"/>
            <a:ext cx="9879937" cy="1801533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ru-RU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Тип проекта </a:t>
            </a:r>
            <a:r>
              <a:rPr lang="ru-RU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– инженерный</a:t>
            </a:r>
            <a:endParaRPr lang="ru-RU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ru-RU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СУНЦ СКФУ</a:t>
            </a:r>
            <a:r>
              <a:rPr lang="ru-RU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Жуков </a:t>
            </a:r>
            <a:r>
              <a:rPr lang="ru-RU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Андрей - инженер</a:t>
            </a:r>
            <a:r>
              <a:rPr lang="en-US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0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Синчиковская</a:t>
            </a:r>
            <a:r>
              <a:rPr lang="ru-RU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Анастасия – аналитик</a:t>
            </a:r>
            <a:r>
              <a:rPr lang="en-US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ru-RU" sz="2000" i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ru-RU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Дорохова </a:t>
            </a:r>
            <a:r>
              <a:rPr lang="ru-RU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Анастасия – 3</a:t>
            </a:r>
            <a:r>
              <a:rPr lang="en-US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 </a:t>
            </a:r>
            <a:r>
              <a:rPr lang="ru-RU" sz="20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моделинг</a:t>
            </a:r>
            <a:r>
              <a:rPr lang="ru-RU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1232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8FAE13F9-CF3B-AC4B-ABBD-812291FFBD7C}"/>
              </a:ext>
            </a:extLst>
          </p:cNvPr>
          <p:cNvSpPr/>
          <p:nvPr/>
        </p:nvSpPr>
        <p:spPr>
          <a:xfrm>
            <a:off x="790313" y="2187662"/>
            <a:ext cx="10611373" cy="3284675"/>
          </a:xfrm>
          <a:prstGeom prst="rect">
            <a:avLst/>
          </a:prstGeom>
          <a:solidFill>
            <a:srgbClr val="C00000">
              <a:alpha val="50000"/>
            </a:srgbClr>
          </a:solidFill>
          <a:effectLst>
            <a:outerShdw blurRad="50800" dist="38100" dir="2700000" algn="tl" rotWithShape="0">
              <a:prstClr val="black">
                <a:alpha val="59684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415600" y="1045082"/>
            <a:ext cx="11360800" cy="556989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ru" sz="4000" b="1" dirty="0" smtClean="0"/>
              <a:t>Проблема</a:t>
            </a:r>
            <a:endParaRPr sz="4000" b="1" dirty="0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D21D278D-6660-B543-9AB7-F6D7CE0C7B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6336" y="1222786"/>
            <a:ext cx="714108" cy="594182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BD32626-27FA-CD4C-8B90-5D739428FD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2883" y="2562688"/>
            <a:ext cx="626080" cy="61700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901532" y="2421585"/>
            <a:ext cx="95668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>
                <a:solidFill>
                  <a:schemeClr val="bg1"/>
                </a:solidFill>
              </a:rPr>
              <a:t>На данный момент времени нет достаточно выгодного и доступного источника электроэнергии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ru-RU" sz="2400" dirty="0" smtClean="0">
                <a:solidFill>
                  <a:schemeClr val="bg1"/>
                </a:solidFill>
              </a:rPr>
              <a:t>для северных районов России.</a:t>
            </a:r>
            <a:endParaRPr lang="ru-RU" sz="2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8FAE13F9-CF3B-AC4B-ABBD-812291FFBD7C}"/>
              </a:ext>
            </a:extLst>
          </p:cNvPr>
          <p:cNvSpPr/>
          <p:nvPr/>
        </p:nvSpPr>
        <p:spPr>
          <a:xfrm>
            <a:off x="291422" y="2138873"/>
            <a:ext cx="6142182" cy="4029871"/>
          </a:xfrm>
          <a:prstGeom prst="rect">
            <a:avLst/>
          </a:prstGeom>
          <a:solidFill>
            <a:srgbClr val="C00000">
              <a:alpha val="50000"/>
            </a:srgbClr>
          </a:solidFill>
          <a:effectLst>
            <a:outerShdw blurRad="50800" dist="38100" dir="2700000" algn="tl" rotWithShape="0">
              <a:prstClr val="black">
                <a:alpha val="59684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8910" y="2138873"/>
            <a:ext cx="6373090" cy="4209152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b="1" dirty="0" smtClean="0"/>
              <a:t>Актуальность </a:t>
            </a:r>
            <a:endParaRPr lang="ru-RU" sz="40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67862" y="2310588"/>
            <a:ext cx="5374609" cy="4113997"/>
          </a:xfrm>
        </p:spPr>
        <p:txBody>
          <a:bodyPr>
            <a:norm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Б</a:t>
            </a:r>
            <a:r>
              <a:rPr lang="ru-RU" sz="2400" dirty="0" smtClean="0">
                <a:solidFill>
                  <a:schemeClr val="bg1"/>
                </a:solidFill>
              </a:rPr>
              <a:t>ольшая часть добывающей промышленности России располагается в северной части страны.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endParaRPr lang="ru-RU" sz="2400" dirty="0" smtClean="0">
              <a:solidFill>
                <a:schemeClr val="bg1"/>
              </a:solidFill>
            </a:endParaRPr>
          </a:p>
          <a:p>
            <a:r>
              <a:rPr lang="ru-RU" sz="2400" dirty="0" smtClean="0">
                <a:solidFill>
                  <a:schemeClr val="bg1"/>
                </a:solidFill>
              </a:rPr>
              <a:t>Но из-за неблагоприятных погодный и соц. условий</a:t>
            </a:r>
            <a:r>
              <a:rPr lang="en-US" sz="2400" dirty="0" smtClean="0">
                <a:solidFill>
                  <a:schemeClr val="bg1"/>
                </a:solidFill>
              </a:rPr>
              <a:t>, </a:t>
            </a:r>
            <a:r>
              <a:rPr lang="ru-RU" sz="2400" dirty="0" smtClean="0">
                <a:solidFill>
                  <a:schemeClr val="bg1"/>
                </a:solidFill>
              </a:rPr>
              <a:t>в последние года повысился процент миграции населения с данной территории.</a:t>
            </a:r>
            <a:endParaRPr lang="ru-RU" sz="2400" dirty="0">
              <a:solidFill>
                <a:schemeClr val="bg1"/>
              </a:solidFill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21D278D-6660-B543-9AB7-F6D7CE0C7B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6809" y="1365410"/>
            <a:ext cx="714108" cy="594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867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2587" y="1540006"/>
            <a:ext cx="3818927" cy="3392212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8FAE13F9-CF3B-AC4B-ABBD-812291FFBD7C}"/>
              </a:ext>
            </a:extLst>
          </p:cNvPr>
          <p:cNvSpPr/>
          <p:nvPr/>
        </p:nvSpPr>
        <p:spPr>
          <a:xfrm>
            <a:off x="312506" y="2366837"/>
            <a:ext cx="6035360" cy="2245793"/>
          </a:xfrm>
          <a:prstGeom prst="rect">
            <a:avLst/>
          </a:prstGeom>
          <a:solidFill>
            <a:srgbClr val="C00000">
              <a:alpha val="50000"/>
            </a:srgbClr>
          </a:solidFill>
          <a:effectLst>
            <a:outerShdw blurRad="50800" dist="38100" dir="2700000" algn="tl" rotWithShape="0">
              <a:prstClr val="black">
                <a:alpha val="59684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b="1" dirty="0" smtClean="0"/>
              <a:t>Цель </a:t>
            </a:r>
            <a:endParaRPr lang="ru-RU" sz="40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47500" y="2542954"/>
            <a:ext cx="5365372" cy="3451743"/>
          </a:xfrm>
        </p:spPr>
        <p:txBody>
          <a:bodyPr/>
          <a:lstStyle/>
          <a:p>
            <a:r>
              <a:rPr lang="ru-RU" sz="2400" dirty="0" smtClean="0">
                <a:solidFill>
                  <a:schemeClr val="bg1"/>
                </a:solidFill>
              </a:rPr>
              <a:t>Разработка и создание генератора</a:t>
            </a:r>
            <a:r>
              <a:rPr lang="en-US" sz="2400" dirty="0" smtClean="0">
                <a:solidFill>
                  <a:schemeClr val="bg1"/>
                </a:solidFill>
              </a:rPr>
              <a:t>, </a:t>
            </a:r>
            <a:r>
              <a:rPr lang="ru-RU" sz="2400" dirty="0" smtClean="0">
                <a:solidFill>
                  <a:schemeClr val="bg1"/>
                </a:solidFill>
              </a:rPr>
              <a:t>работающего на разности температур</a:t>
            </a:r>
            <a:r>
              <a:rPr lang="en-US" sz="2400" dirty="0" smtClean="0">
                <a:solidFill>
                  <a:schemeClr val="bg1"/>
                </a:solidFill>
              </a:rPr>
              <a:t>,</a:t>
            </a:r>
            <a:r>
              <a:rPr lang="ru-RU" sz="2400" dirty="0" smtClean="0">
                <a:solidFill>
                  <a:schemeClr val="bg1"/>
                </a:solidFill>
              </a:rPr>
              <a:t> а так же внедрение его в быт жителей территорий севера России.</a:t>
            </a:r>
          </a:p>
          <a:p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21D278D-6660-B543-9AB7-F6D7CE0C7B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5871" y="1326042"/>
            <a:ext cx="714108" cy="594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655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8FAE13F9-CF3B-AC4B-ABBD-812291FFBD7C}"/>
              </a:ext>
            </a:extLst>
          </p:cNvPr>
          <p:cNvSpPr/>
          <p:nvPr/>
        </p:nvSpPr>
        <p:spPr>
          <a:xfrm>
            <a:off x="803563" y="2096655"/>
            <a:ext cx="5500831" cy="4442690"/>
          </a:xfrm>
          <a:prstGeom prst="rect">
            <a:avLst/>
          </a:prstGeom>
          <a:solidFill>
            <a:srgbClr val="C00000">
              <a:alpha val="50000"/>
            </a:srgbClr>
          </a:solidFill>
          <a:effectLst>
            <a:outerShdw blurRad="50800" dist="38100" dir="2700000" algn="tl" rotWithShape="0">
              <a:prstClr val="black">
                <a:alpha val="59684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30628" y="1236663"/>
            <a:ext cx="10379764" cy="772941"/>
          </a:xfrm>
        </p:spPr>
        <p:txBody>
          <a:bodyPr>
            <a:normAutofit/>
          </a:bodyPr>
          <a:lstStyle/>
          <a:p>
            <a:r>
              <a:rPr lang="ru-RU" b="1" dirty="0" smtClean="0"/>
              <a:t>Справка о элементах Пельтье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906118" y="2195593"/>
            <a:ext cx="5623991" cy="4195971"/>
          </a:xfrm>
        </p:spPr>
        <p:txBody>
          <a:bodyPr>
            <a:normAutofit lnSpcReduction="10000"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1821 год. Немецкий физик Т. </a:t>
            </a:r>
            <a:r>
              <a:rPr lang="ru-RU" sz="2400" dirty="0" err="1">
                <a:solidFill>
                  <a:schemeClr val="bg1"/>
                </a:solidFill>
              </a:rPr>
              <a:t>Зеебек</a:t>
            </a:r>
            <a:r>
              <a:rPr lang="ru-RU" sz="2400" dirty="0">
                <a:solidFill>
                  <a:schemeClr val="bg1"/>
                </a:solidFill>
              </a:rPr>
              <a:t> открыл эффект возникновения ЭДС на концах последовательно соединенных проводников при разности температур.</a:t>
            </a:r>
          </a:p>
          <a:p>
            <a:r>
              <a:rPr lang="ru-RU" sz="2400" dirty="0">
                <a:solidFill>
                  <a:schemeClr val="bg1"/>
                </a:solidFill>
              </a:rPr>
              <a:t>В 1834 год Ш. </a:t>
            </a:r>
            <a:r>
              <a:rPr lang="ru-RU" sz="2400" dirty="0" smtClean="0">
                <a:solidFill>
                  <a:schemeClr val="bg1"/>
                </a:solidFill>
              </a:rPr>
              <a:t>Пельтье открыл </a:t>
            </a:r>
            <a:r>
              <a:rPr lang="ru-RU" sz="2400" dirty="0">
                <a:solidFill>
                  <a:schemeClr val="bg1"/>
                </a:solidFill>
              </a:rPr>
              <a:t>эффект обратный эффекту </a:t>
            </a:r>
            <a:r>
              <a:rPr lang="ru-RU" sz="2400" dirty="0" err="1">
                <a:solidFill>
                  <a:schemeClr val="bg1"/>
                </a:solidFill>
              </a:rPr>
              <a:t>Зеебека</a:t>
            </a:r>
            <a:r>
              <a:rPr lang="ru-RU" sz="2400" dirty="0" smtClean="0">
                <a:solidFill>
                  <a:schemeClr val="bg1"/>
                </a:solidFill>
              </a:rPr>
              <a:t>.</a:t>
            </a:r>
          </a:p>
          <a:p>
            <a:r>
              <a:rPr lang="ru-RU" sz="2400" dirty="0" smtClean="0">
                <a:solidFill>
                  <a:schemeClr val="bg1"/>
                </a:solidFill>
              </a:rPr>
              <a:t>В будущем</a:t>
            </a:r>
            <a:r>
              <a:rPr lang="en-US" sz="2400" dirty="0" smtClean="0">
                <a:solidFill>
                  <a:schemeClr val="bg1"/>
                </a:solidFill>
              </a:rPr>
              <a:t>, </a:t>
            </a:r>
            <a:r>
              <a:rPr lang="ru-RU" sz="2400" dirty="0" smtClean="0">
                <a:solidFill>
                  <a:schemeClr val="bg1"/>
                </a:solidFill>
              </a:rPr>
              <a:t>на основе этих двух эффектов был собран элемент Пельтье</a:t>
            </a:r>
            <a:r>
              <a:rPr lang="en-US" sz="2400" dirty="0" smtClean="0">
                <a:solidFill>
                  <a:schemeClr val="bg1"/>
                </a:solidFill>
              </a:rPr>
              <a:t>, </a:t>
            </a:r>
            <a:r>
              <a:rPr lang="ru-RU" sz="2400" dirty="0" smtClean="0">
                <a:solidFill>
                  <a:schemeClr val="bg1"/>
                </a:solidFill>
              </a:rPr>
              <a:t>лежащий в основе нашего проекта.</a:t>
            </a:r>
            <a:endParaRPr lang="ru-RU" sz="2400" dirty="0">
              <a:solidFill>
                <a:schemeClr val="bg1"/>
              </a:solidFill>
            </a:endParaRPr>
          </a:p>
          <a:p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2294" y="2194687"/>
            <a:ext cx="2519070" cy="361311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873623" y="5982141"/>
            <a:ext cx="32367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i="1" dirty="0"/>
              <a:t>Томас Иоганн </a:t>
            </a:r>
            <a:r>
              <a:rPr lang="ru-RU" sz="2000" b="1" i="1" dirty="0" err="1"/>
              <a:t>Зеебек</a:t>
            </a:r>
            <a:endParaRPr lang="ru-RU" sz="2000" b="1" i="1" dirty="0"/>
          </a:p>
          <a:p>
            <a:endParaRPr lang="ru-RU" sz="2000" b="1" i="1" dirty="0"/>
          </a:p>
        </p:txBody>
      </p:sp>
    </p:spTree>
    <p:extLst>
      <p:ext uri="{BB962C8B-B14F-4D97-AF65-F5344CB8AC3E}">
        <p14:creationId xmlns:p14="http://schemas.microsoft.com/office/powerpoint/2010/main" val="2343297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Стрелка вправо 11"/>
          <p:cNvSpPr/>
          <p:nvPr/>
        </p:nvSpPr>
        <p:spPr>
          <a:xfrm>
            <a:off x="1016954" y="5680353"/>
            <a:ext cx="10305873" cy="387927"/>
          </a:xfrm>
          <a:prstGeom prst="rightArrow">
            <a:avLst/>
          </a:prstGeom>
          <a:solidFill>
            <a:srgbClr val="C03B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1">
              <a:ln w="12700">
                <a:solidFill>
                  <a:schemeClr val="accent6">
                    <a:lumMod val="75000"/>
                  </a:schemeClr>
                </a:solidFill>
                <a:prstDash val="solid"/>
              </a:ln>
              <a:solidFill>
                <a:srgbClr val="FF0000"/>
              </a:solid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b="1" dirty="0" smtClean="0"/>
              <a:t>Задачи</a:t>
            </a:r>
            <a:endParaRPr lang="ru-RU" sz="40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980009" y="2098983"/>
            <a:ext cx="10379764" cy="3451743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ru-RU" sz="2400" dirty="0" smtClean="0"/>
              <a:t>Сборка макета для эксперимента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400" dirty="0" smtClean="0"/>
              <a:t>Проведение эксперимента</a:t>
            </a:r>
            <a:r>
              <a:rPr lang="en-US" sz="2400" dirty="0" smtClean="0"/>
              <a:t>,</a:t>
            </a:r>
            <a:r>
              <a:rPr lang="ru-RU" sz="2400" dirty="0" smtClean="0"/>
              <a:t> возможное</a:t>
            </a:r>
            <a:r>
              <a:rPr lang="en-US" sz="2400" dirty="0" smtClean="0"/>
              <a:t> </a:t>
            </a:r>
            <a:r>
              <a:rPr lang="ru-RU" sz="2400" dirty="0" smtClean="0"/>
              <a:t>сотрудничество с лабораторией СПБПУ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400" dirty="0" smtClean="0"/>
              <a:t>Масштабирование макета в натуральную величину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400" dirty="0" smtClean="0"/>
              <a:t>Финальные расчёты и экономическое обоснование выгодности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400" dirty="0" smtClean="0"/>
              <a:t>Подготовка презентации проекта для широкой аудитории</a:t>
            </a:r>
            <a:endParaRPr lang="ru-RU" sz="24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21D278D-6660-B543-9AB7-F6D7CE0C7B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8017" y="1326042"/>
            <a:ext cx="714108" cy="594182"/>
          </a:xfrm>
          <a:prstGeom prst="rect">
            <a:avLst/>
          </a:prstGeom>
        </p:spPr>
      </p:pic>
      <p:sp>
        <p:nvSpPr>
          <p:cNvPr id="13" name="Прямоугольник 12"/>
          <p:cNvSpPr/>
          <p:nvPr/>
        </p:nvSpPr>
        <p:spPr>
          <a:xfrm>
            <a:off x="2725056" y="5680353"/>
            <a:ext cx="45719" cy="38792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Прямоугольник 17"/>
          <p:cNvSpPr/>
          <p:nvPr/>
        </p:nvSpPr>
        <p:spPr>
          <a:xfrm>
            <a:off x="4709157" y="5680353"/>
            <a:ext cx="45719" cy="38792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Прямоугольник 18"/>
          <p:cNvSpPr/>
          <p:nvPr/>
        </p:nvSpPr>
        <p:spPr>
          <a:xfrm>
            <a:off x="9788603" y="5680353"/>
            <a:ext cx="45719" cy="38792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Прямоугольник 19"/>
          <p:cNvSpPr/>
          <p:nvPr/>
        </p:nvSpPr>
        <p:spPr>
          <a:xfrm>
            <a:off x="7930872" y="5680353"/>
            <a:ext cx="45719" cy="38792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Прямоугольник 20"/>
          <p:cNvSpPr/>
          <p:nvPr/>
        </p:nvSpPr>
        <p:spPr>
          <a:xfrm>
            <a:off x="6163016" y="5680353"/>
            <a:ext cx="45719" cy="38792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TextBox 22"/>
          <p:cNvSpPr txBox="1"/>
          <p:nvPr/>
        </p:nvSpPr>
        <p:spPr>
          <a:xfrm>
            <a:off x="2358507" y="5379952"/>
            <a:ext cx="1052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/>
              <a:t>15.12</a:t>
            </a:r>
            <a:endParaRPr lang="ru-RU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4357882" y="5375790"/>
            <a:ext cx="854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/>
              <a:t>31.12</a:t>
            </a:r>
            <a:endParaRPr lang="ru-RU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9419377" y="5375790"/>
            <a:ext cx="854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/>
              <a:t>25.04</a:t>
            </a:r>
            <a:endParaRPr lang="ru-RU" b="1" dirty="0"/>
          </a:p>
        </p:txBody>
      </p:sp>
      <p:sp>
        <p:nvSpPr>
          <p:cNvPr id="29" name="TextBox 28"/>
          <p:cNvSpPr txBox="1"/>
          <p:nvPr/>
        </p:nvSpPr>
        <p:spPr>
          <a:xfrm>
            <a:off x="7618053" y="5379834"/>
            <a:ext cx="854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/>
              <a:t>15.03</a:t>
            </a:r>
            <a:endParaRPr lang="ru-RU" b="1" dirty="0"/>
          </a:p>
        </p:txBody>
      </p:sp>
      <p:sp>
        <p:nvSpPr>
          <p:cNvPr id="30" name="TextBox 29"/>
          <p:cNvSpPr txBox="1"/>
          <p:nvPr/>
        </p:nvSpPr>
        <p:spPr>
          <a:xfrm>
            <a:off x="5870831" y="5380060"/>
            <a:ext cx="854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/>
              <a:t>1.03</a:t>
            </a:r>
            <a:endParaRPr lang="ru-RU" b="1" dirty="0"/>
          </a:p>
        </p:txBody>
      </p:sp>
      <p:sp>
        <p:nvSpPr>
          <p:cNvPr id="31" name="TextBox 30"/>
          <p:cNvSpPr txBox="1"/>
          <p:nvPr/>
        </p:nvSpPr>
        <p:spPr>
          <a:xfrm>
            <a:off x="1724663" y="6013241"/>
            <a:ext cx="309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/>
              <a:t>1</a:t>
            </a:r>
            <a:endParaRPr lang="ru-RU" b="1" dirty="0"/>
          </a:p>
        </p:txBody>
      </p:sp>
      <p:sp>
        <p:nvSpPr>
          <p:cNvPr id="33" name="TextBox 32"/>
          <p:cNvSpPr txBox="1"/>
          <p:nvPr/>
        </p:nvSpPr>
        <p:spPr>
          <a:xfrm>
            <a:off x="3522052" y="6013241"/>
            <a:ext cx="309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/>
              <a:t>2</a:t>
            </a:r>
            <a:endParaRPr lang="ru-RU" b="1" dirty="0"/>
          </a:p>
        </p:txBody>
      </p:sp>
      <p:sp>
        <p:nvSpPr>
          <p:cNvPr id="34" name="TextBox 33"/>
          <p:cNvSpPr txBox="1"/>
          <p:nvPr/>
        </p:nvSpPr>
        <p:spPr>
          <a:xfrm>
            <a:off x="5314315" y="6013241"/>
            <a:ext cx="247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/>
              <a:t>3</a:t>
            </a:r>
            <a:endParaRPr lang="ru-RU" b="1" dirty="0"/>
          </a:p>
        </p:txBody>
      </p:sp>
      <p:sp>
        <p:nvSpPr>
          <p:cNvPr id="35" name="TextBox 34"/>
          <p:cNvSpPr txBox="1"/>
          <p:nvPr/>
        </p:nvSpPr>
        <p:spPr>
          <a:xfrm>
            <a:off x="6893491" y="6013241"/>
            <a:ext cx="309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/>
              <a:t>4</a:t>
            </a:r>
            <a:endParaRPr lang="ru-RU" b="1" dirty="0"/>
          </a:p>
        </p:txBody>
      </p:sp>
      <p:sp>
        <p:nvSpPr>
          <p:cNvPr id="36" name="TextBox 35"/>
          <p:cNvSpPr txBox="1"/>
          <p:nvPr/>
        </p:nvSpPr>
        <p:spPr>
          <a:xfrm>
            <a:off x="8666590" y="6013241"/>
            <a:ext cx="309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/>
              <a:t>5</a:t>
            </a:r>
            <a:endParaRPr lang="ru-RU" b="1" dirty="0"/>
          </a:p>
        </p:txBody>
      </p:sp>
    </p:spTree>
    <p:extLst>
      <p:ext uri="{BB962C8B-B14F-4D97-AF65-F5344CB8AC3E}">
        <p14:creationId xmlns:p14="http://schemas.microsoft.com/office/powerpoint/2010/main" val="545350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b="1" dirty="0" smtClean="0"/>
              <a:t>Существующие  решения</a:t>
            </a:r>
            <a:endParaRPr lang="ru-RU" sz="4000" b="1" dirty="0"/>
          </a:p>
        </p:txBody>
      </p:sp>
      <p:graphicFrame>
        <p:nvGraphicFramePr>
          <p:cNvPr id="11" name="Таблица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7625912"/>
              </p:ext>
            </p:extLst>
          </p:nvPr>
        </p:nvGraphicFramePr>
        <p:xfrm>
          <a:off x="1115291" y="2613891"/>
          <a:ext cx="9961418" cy="225367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87698">
                  <a:extLst>
                    <a:ext uri="{9D8B030D-6E8A-4147-A177-3AD203B41FA5}">
                      <a16:colId xmlns:a16="http://schemas.microsoft.com/office/drawing/2014/main" val="3950053605"/>
                    </a:ext>
                  </a:extLst>
                </a:gridCol>
                <a:gridCol w="2096869">
                  <a:extLst>
                    <a:ext uri="{9D8B030D-6E8A-4147-A177-3AD203B41FA5}">
                      <a16:colId xmlns:a16="http://schemas.microsoft.com/office/drawing/2014/main" val="3184627490"/>
                    </a:ext>
                  </a:extLst>
                </a:gridCol>
                <a:gridCol w="1957550">
                  <a:extLst>
                    <a:ext uri="{9D8B030D-6E8A-4147-A177-3AD203B41FA5}">
                      <a16:colId xmlns:a16="http://schemas.microsoft.com/office/drawing/2014/main" val="3909772486"/>
                    </a:ext>
                  </a:extLst>
                </a:gridCol>
                <a:gridCol w="1773951">
                  <a:extLst>
                    <a:ext uri="{9D8B030D-6E8A-4147-A177-3AD203B41FA5}">
                      <a16:colId xmlns:a16="http://schemas.microsoft.com/office/drawing/2014/main" val="3605633551"/>
                    </a:ext>
                  </a:extLst>
                </a:gridCol>
                <a:gridCol w="2245350">
                  <a:extLst>
                    <a:ext uri="{9D8B030D-6E8A-4147-A177-3AD203B41FA5}">
                      <a16:colId xmlns:a16="http://schemas.microsoft.com/office/drawing/2014/main" val="1750358175"/>
                    </a:ext>
                  </a:extLst>
                </a:gridCol>
              </a:tblGrid>
              <a:tr h="950067">
                <a:tc>
                  <a:txBody>
                    <a:bodyPr/>
                    <a:lstStyle/>
                    <a:p>
                      <a:r>
                        <a:rPr lang="ru-RU" sz="1400" dirty="0" smtClean="0"/>
                        <a:t>Название источника</a:t>
                      </a:r>
                      <a:r>
                        <a:rPr lang="ru-RU" sz="1400" baseline="0" dirty="0" smtClean="0"/>
                        <a:t> энергии</a:t>
                      </a:r>
                      <a:endParaRPr lang="ru-RU" sz="1400" dirty="0"/>
                    </a:p>
                  </a:txBody>
                  <a:tcPr>
                    <a:solidFill>
                      <a:srgbClr val="C03B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400" dirty="0" smtClean="0"/>
                        <a:t>Солнечные</a:t>
                      </a:r>
                      <a:r>
                        <a:rPr lang="ru-RU" sz="1400" baseline="0" dirty="0" smtClean="0"/>
                        <a:t> панели</a:t>
                      </a:r>
                      <a:endParaRPr lang="ru-RU" sz="1400" dirty="0"/>
                    </a:p>
                  </a:txBody>
                  <a:tcPr>
                    <a:solidFill>
                      <a:srgbClr val="C03B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400" dirty="0" smtClean="0"/>
                        <a:t>Ветряные генераторы</a:t>
                      </a:r>
                      <a:endParaRPr lang="ru-RU" sz="1400" dirty="0"/>
                    </a:p>
                  </a:txBody>
                  <a:tcPr>
                    <a:solidFill>
                      <a:srgbClr val="C03B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400" dirty="0" smtClean="0"/>
                        <a:t>ТЭС</a:t>
                      </a:r>
                      <a:r>
                        <a:rPr lang="ru-RU" sz="1400" baseline="0" dirty="0" smtClean="0"/>
                        <a:t> и ГЭС</a:t>
                      </a:r>
                      <a:endParaRPr lang="ru-RU" sz="1400" dirty="0"/>
                    </a:p>
                  </a:txBody>
                  <a:tcPr>
                    <a:solidFill>
                      <a:srgbClr val="C03B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400" dirty="0" smtClean="0"/>
                        <a:t>Переносные</a:t>
                      </a:r>
                    </a:p>
                    <a:p>
                      <a:r>
                        <a:rPr lang="ru-RU" sz="1400" dirty="0" smtClean="0"/>
                        <a:t>генераторы</a:t>
                      </a:r>
                      <a:endParaRPr lang="ru-RU" sz="1400" dirty="0"/>
                    </a:p>
                  </a:txBody>
                  <a:tcPr>
                    <a:solidFill>
                      <a:srgbClr val="C03B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3875965"/>
                  </a:ext>
                </a:extLst>
              </a:tr>
              <a:tr h="747263">
                <a:tc rowSpan="2">
                  <a:txBody>
                    <a:bodyPr/>
                    <a:lstStyle/>
                    <a:p>
                      <a:r>
                        <a:rPr lang="ru-RU" sz="1600" dirty="0" smtClean="0">
                          <a:solidFill>
                            <a:schemeClr val="bg1"/>
                          </a:solidFill>
                        </a:rPr>
                        <a:t>недостатки</a:t>
                      </a:r>
                      <a:endParaRPr lang="ru-RU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C03B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600" dirty="0" smtClean="0">
                          <a:solidFill>
                            <a:schemeClr val="bg1"/>
                          </a:solidFill>
                        </a:rPr>
                        <a:t>необходимо солнце</a:t>
                      </a:r>
                      <a:endParaRPr lang="ru-RU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FF662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600" dirty="0" smtClean="0">
                          <a:solidFill>
                            <a:schemeClr val="bg1"/>
                          </a:solidFill>
                        </a:rPr>
                        <a:t>необходим ветер</a:t>
                      </a:r>
                      <a:endParaRPr lang="ru-RU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FF662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400" dirty="0" smtClean="0">
                          <a:solidFill>
                            <a:schemeClr val="bg1"/>
                          </a:solidFill>
                        </a:rPr>
                        <a:t>Выбросы в атмосферу</a:t>
                      </a:r>
                      <a:endParaRPr lang="ru-RU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FF6621"/>
                    </a:solidFill>
                  </a:tcPr>
                </a:tc>
                <a:tc rowSpan="2">
                  <a:txBody>
                    <a:bodyPr/>
                    <a:lstStyle/>
                    <a:p>
                      <a:r>
                        <a:rPr lang="ru-RU" sz="1600" dirty="0" smtClean="0">
                          <a:solidFill>
                            <a:schemeClr val="bg1"/>
                          </a:solidFill>
                        </a:rPr>
                        <a:t>Небольшая мощность</a:t>
                      </a:r>
                      <a:endParaRPr lang="ru-RU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FF662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4918849"/>
                  </a:ext>
                </a:extLst>
              </a:tr>
              <a:tr h="556343">
                <a:tc vMerge="1"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solidFill>
                      <a:srgbClr val="FFA075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ru-RU" sz="1600" dirty="0" smtClean="0">
                          <a:solidFill>
                            <a:schemeClr val="bg1"/>
                          </a:solidFill>
                        </a:rPr>
                        <a:t>Дороговизна</a:t>
                      </a:r>
                      <a:r>
                        <a:rPr lang="ru-RU" sz="1600" baseline="0" dirty="0" smtClean="0">
                          <a:solidFill>
                            <a:schemeClr val="bg1"/>
                          </a:solidFill>
                        </a:rPr>
                        <a:t> постройки</a:t>
                      </a:r>
                      <a:endParaRPr lang="ru-RU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FF662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solidFill>
                      <a:srgbClr val="FF662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44139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73390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Сравнение с нашим генератором</a:t>
            </a:r>
            <a:endParaRPr lang="ru-RU" dirty="0"/>
          </a:p>
        </p:txBody>
      </p:sp>
      <p:graphicFrame>
        <p:nvGraphicFramePr>
          <p:cNvPr id="4" name="Объект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81689195"/>
              </p:ext>
            </p:extLst>
          </p:nvPr>
        </p:nvGraphicFramePr>
        <p:xfrm>
          <a:off x="688156" y="2185988"/>
          <a:ext cx="11001081" cy="395006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995917">
                  <a:extLst>
                    <a:ext uri="{9D8B030D-6E8A-4147-A177-3AD203B41FA5}">
                      <a16:colId xmlns:a16="http://schemas.microsoft.com/office/drawing/2014/main" val="3628315895"/>
                    </a:ext>
                  </a:extLst>
                </a:gridCol>
                <a:gridCol w="3170402">
                  <a:extLst>
                    <a:ext uri="{9D8B030D-6E8A-4147-A177-3AD203B41FA5}">
                      <a16:colId xmlns:a16="http://schemas.microsoft.com/office/drawing/2014/main" val="1751591136"/>
                    </a:ext>
                  </a:extLst>
                </a:gridCol>
                <a:gridCol w="2501957">
                  <a:extLst>
                    <a:ext uri="{9D8B030D-6E8A-4147-A177-3AD203B41FA5}">
                      <a16:colId xmlns:a16="http://schemas.microsoft.com/office/drawing/2014/main" val="367011019"/>
                    </a:ext>
                  </a:extLst>
                </a:gridCol>
                <a:gridCol w="3332805">
                  <a:extLst>
                    <a:ext uri="{9D8B030D-6E8A-4147-A177-3AD203B41FA5}">
                      <a16:colId xmlns:a16="http://schemas.microsoft.com/office/drawing/2014/main" val="4240991051"/>
                    </a:ext>
                  </a:extLst>
                </a:gridCol>
              </a:tblGrid>
              <a:tr h="70176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</a:rPr>
                        <a:t>Генератор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C03B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</a:rPr>
                        <a:t>Дизельный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C03B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</a:rPr>
                        <a:t>Бензиновый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C03B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</a:rPr>
                        <a:t>На </a:t>
                      </a:r>
                      <a:r>
                        <a:rPr lang="ru-RU" sz="1400" dirty="0" err="1">
                          <a:effectLst/>
                        </a:rPr>
                        <a:t>элемнтах</a:t>
                      </a:r>
                      <a:r>
                        <a:rPr lang="ru-RU" sz="1400" dirty="0">
                          <a:effectLst/>
                        </a:rPr>
                        <a:t> Пельтье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C03B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4659422"/>
                  </a:ext>
                </a:extLst>
              </a:tr>
              <a:tr h="72184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</a:rPr>
                        <a:t>Стоимость установки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C03B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solidFill>
                            <a:schemeClr val="bg1"/>
                          </a:solidFill>
                          <a:effectLst/>
                        </a:rPr>
                        <a:t>60000р</a:t>
                      </a:r>
                      <a:endParaRPr lang="ru-RU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FF662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solidFill>
                            <a:schemeClr val="bg1"/>
                          </a:solidFill>
                          <a:effectLst/>
                        </a:rPr>
                        <a:t>15000р</a:t>
                      </a:r>
                      <a:endParaRPr lang="ru-RU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FF662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 smtClean="0">
                          <a:solidFill>
                            <a:schemeClr val="bg1"/>
                          </a:solidFill>
                          <a:effectLst/>
                        </a:rPr>
                        <a:t>20000р ( ориентировочная</a:t>
                      </a:r>
                      <a:r>
                        <a:rPr lang="ru-RU" sz="1400" baseline="0" dirty="0" smtClean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lang="ru-RU" sz="1400" dirty="0" smtClean="0">
                          <a:solidFill>
                            <a:schemeClr val="bg1"/>
                          </a:solidFill>
                          <a:effectLst/>
                        </a:rPr>
                        <a:t>стоимость</a:t>
                      </a:r>
                      <a:r>
                        <a:rPr lang="ru-RU" sz="1400" baseline="0" dirty="0" smtClean="0">
                          <a:solidFill>
                            <a:schemeClr val="bg1"/>
                          </a:solidFill>
                          <a:effectLst/>
                        </a:rPr>
                        <a:t> макета) </a:t>
                      </a:r>
                      <a:endParaRPr lang="ru-RU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FF662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9104644"/>
                  </a:ext>
                </a:extLst>
              </a:tr>
              <a:tr h="72184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</a:rPr>
                        <a:t>Стоимость </a:t>
                      </a:r>
                      <a:r>
                        <a:rPr lang="ru-RU" sz="1400" dirty="0" smtClean="0">
                          <a:effectLst/>
                        </a:rPr>
                        <a:t>содержания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C03B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solidFill>
                            <a:schemeClr val="bg1"/>
                          </a:solidFill>
                          <a:effectLst/>
                        </a:rPr>
                        <a:t>413р/сутки</a:t>
                      </a:r>
                      <a:endParaRPr lang="ru-RU" sz="1100" dirty="0">
                        <a:solidFill>
                          <a:schemeClr val="bg1"/>
                        </a:solidFill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solidFill>
                            <a:schemeClr val="bg1"/>
                          </a:solidFill>
                          <a:effectLst/>
                        </a:rPr>
                        <a:t>150745р (в год)</a:t>
                      </a:r>
                      <a:endParaRPr lang="ru-RU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FFA07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solidFill>
                            <a:schemeClr val="bg1"/>
                          </a:solidFill>
                          <a:effectLst/>
                        </a:rPr>
                        <a:t>744 р/сутки</a:t>
                      </a:r>
                      <a:endParaRPr lang="ru-RU" sz="1100" dirty="0">
                        <a:solidFill>
                          <a:schemeClr val="bg1"/>
                        </a:solidFill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solidFill>
                            <a:schemeClr val="bg1"/>
                          </a:solidFill>
                          <a:effectLst/>
                        </a:rPr>
                        <a:t>271560р (в год)</a:t>
                      </a:r>
                      <a:endParaRPr lang="ru-RU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FFA07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ru-RU" sz="1100" dirty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</a:rPr>
                        <a:t> 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FFA07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4148341"/>
                  </a:ext>
                </a:extLst>
              </a:tr>
              <a:tr h="72184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</a:rPr>
                        <a:t>Номинальная</a:t>
                      </a:r>
                      <a:endParaRPr lang="ru-RU" sz="1100" dirty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</a:rPr>
                        <a:t>мощность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C03B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solidFill>
                            <a:schemeClr val="bg1"/>
                          </a:solidFill>
                          <a:effectLst/>
                        </a:rPr>
                        <a:t>2,7 кВт</a:t>
                      </a:r>
                      <a:endParaRPr lang="ru-RU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FF662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solidFill>
                            <a:schemeClr val="bg1"/>
                          </a:solidFill>
                          <a:effectLst/>
                        </a:rPr>
                        <a:t>2,9 кВт</a:t>
                      </a:r>
                      <a:endParaRPr lang="ru-RU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FF662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solidFill>
                            <a:schemeClr val="bg1"/>
                          </a:solidFill>
                          <a:effectLst/>
                        </a:rPr>
                        <a:t>2 кВт</a:t>
                      </a:r>
                      <a:endParaRPr lang="ru-RU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FF662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1429692"/>
                  </a:ext>
                </a:extLst>
              </a:tr>
              <a:tr h="36092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 err="1">
                          <a:effectLst/>
                        </a:rPr>
                        <a:t>Экологичность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C03B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 err="1">
                          <a:solidFill>
                            <a:schemeClr val="bg1"/>
                          </a:solidFill>
                          <a:effectLst/>
                        </a:rPr>
                        <a:t>Неэкологично</a:t>
                      </a:r>
                      <a:endParaRPr lang="ru-RU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FFA07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 err="1">
                          <a:solidFill>
                            <a:schemeClr val="bg1"/>
                          </a:solidFill>
                          <a:effectLst/>
                        </a:rPr>
                        <a:t>Неэкологично</a:t>
                      </a:r>
                      <a:endParaRPr lang="ru-RU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FFA07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solidFill>
                            <a:schemeClr val="bg1"/>
                          </a:solidFill>
                          <a:effectLst/>
                        </a:rPr>
                        <a:t>Экологично</a:t>
                      </a:r>
                      <a:endParaRPr lang="ru-RU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FFA07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8734134"/>
                  </a:ext>
                </a:extLst>
              </a:tr>
              <a:tr h="36092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</a:rPr>
                        <a:t>Топливо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C03B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solidFill>
                            <a:schemeClr val="bg1"/>
                          </a:solidFill>
                          <a:effectLst/>
                        </a:rPr>
                        <a:t>Дизель</a:t>
                      </a:r>
                      <a:endParaRPr lang="ru-RU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FF662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solidFill>
                            <a:schemeClr val="bg1"/>
                          </a:solidFill>
                          <a:effectLst/>
                        </a:rPr>
                        <a:t>Бензин</a:t>
                      </a:r>
                      <a:endParaRPr lang="ru-RU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FF662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solidFill>
                            <a:schemeClr val="bg1"/>
                          </a:solidFill>
                          <a:effectLst/>
                        </a:rPr>
                        <a:t>Разность температур</a:t>
                      </a:r>
                      <a:endParaRPr lang="ru-RU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FF662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8502115"/>
                  </a:ext>
                </a:extLst>
              </a:tr>
              <a:tr h="36092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</a:rPr>
                        <a:t>Уровень шума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C03B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solidFill>
                            <a:schemeClr val="bg1"/>
                          </a:solidFill>
                          <a:effectLst/>
                        </a:rPr>
                        <a:t>80 дБ</a:t>
                      </a:r>
                      <a:endParaRPr lang="ru-RU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FFA07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solidFill>
                            <a:schemeClr val="bg1"/>
                          </a:solidFill>
                          <a:effectLst/>
                        </a:rPr>
                        <a:t>67 дБ</a:t>
                      </a:r>
                      <a:endParaRPr lang="ru-RU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FFA07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solidFill>
                            <a:schemeClr val="bg1"/>
                          </a:solidFill>
                          <a:effectLst/>
                        </a:rPr>
                        <a:t>бесшумный</a:t>
                      </a:r>
                      <a:endParaRPr lang="ru-RU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FFA07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7694491"/>
                  </a:ext>
                </a:extLst>
              </a:tr>
            </a:tbl>
          </a:graphicData>
        </a:graphic>
      </p:graphicFrame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-2228717" y="2185988"/>
            <a:ext cx="22588040" cy="7228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38207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Красный и фиолетовый">
      <a:dk1>
        <a:sysClr val="windowText" lastClr="000000"/>
      </a:dk1>
      <a:lt1>
        <a:sysClr val="window" lastClr="FFFFFF"/>
      </a:lt1>
      <a:dk2>
        <a:srgbClr val="454551"/>
      </a:dk2>
      <a:lt2>
        <a:srgbClr val="D8D9DC"/>
      </a:lt2>
      <a:accent1>
        <a:srgbClr val="E32D91"/>
      </a:accent1>
      <a:accent2>
        <a:srgbClr val="C830CC"/>
      </a:accent2>
      <a:accent3>
        <a:srgbClr val="4EA6DC"/>
      </a:accent3>
      <a:accent4>
        <a:srgbClr val="4775E7"/>
      </a:accent4>
      <a:accent5>
        <a:srgbClr val="8971E1"/>
      </a:accent5>
      <a:accent6>
        <a:srgbClr val="D54773"/>
      </a:accent6>
      <a:hlink>
        <a:srgbClr val="6B9F25"/>
      </a:hlink>
      <a:folHlink>
        <a:srgbClr val="8C8C8C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1919</TotalTime>
  <Words>577</Words>
  <Application>Microsoft Office PowerPoint</Application>
  <PresentationFormat>Широкоэкранный</PresentationFormat>
  <Paragraphs>130</Paragraphs>
  <Slides>16</Slides>
  <Notes>9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16</vt:i4>
      </vt:variant>
    </vt:vector>
  </HeadingPairs>
  <TitlesOfParts>
    <vt:vector size="21" baseType="lpstr">
      <vt:lpstr>Arial</vt:lpstr>
      <vt:lpstr>Calibri</vt:lpstr>
      <vt:lpstr>Century Gothic</vt:lpstr>
      <vt:lpstr>Times New Roman</vt:lpstr>
      <vt:lpstr>Тема Office</vt:lpstr>
      <vt:lpstr>Презентация PowerPoint</vt:lpstr>
      <vt:lpstr>Генератор на элементах Пельтье</vt:lpstr>
      <vt:lpstr>Проблема</vt:lpstr>
      <vt:lpstr>Актуальность </vt:lpstr>
      <vt:lpstr>Цель </vt:lpstr>
      <vt:lpstr>Справка о элементах Пельтье</vt:lpstr>
      <vt:lpstr>Задачи</vt:lpstr>
      <vt:lpstr>Существующие  решения</vt:lpstr>
      <vt:lpstr>Сравнение с нашим генератором</vt:lpstr>
      <vt:lpstr>Промежуточные результаты работы над проектом</vt:lpstr>
      <vt:lpstr>Используемые инструменты работы</vt:lpstr>
      <vt:lpstr>Грядущие задачи</vt:lpstr>
      <vt:lpstr>Финальный результат</vt:lpstr>
      <vt:lpstr>Есть ли сложности, которые мешают реализовать проект в полной мере?</vt:lpstr>
      <vt:lpstr>Справочная литература</vt:lpstr>
      <vt:lpstr>Конец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Дмитрий А</dc:creator>
  <cp:lastModifiedBy>Андрей Жуков</cp:lastModifiedBy>
  <cp:revision>82</cp:revision>
  <dcterms:created xsi:type="dcterms:W3CDTF">2021-07-03T23:01:16Z</dcterms:created>
  <dcterms:modified xsi:type="dcterms:W3CDTF">2021-12-03T14:39:54Z</dcterms:modified>
</cp:coreProperties>
</file>